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74" r:id="rId6"/>
    <p:sldId id="275" r:id="rId7"/>
    <p:sldId id="260" r:id="rId8"/>
    <p:sldId id="261" r:id="rId9"/>
    <p:sldId id="262" r:id="rId10"/>
    <p:sldId id="263" r:id="rId11"/>
    <p:sldId id="276" r:id="rId12"/>
    <p:sldId id="277" r:id="rId13"/>
    <p:sldId id="278" r:id="rId14"/>
    <p:sldId id="280" r:id="rId15"/>
    <p:sldId id="279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71C9A-7211-41E4-8929-4A7BC0EB1E55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17D38-1A16-4B7F-AC81-D18BD6B0E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>
            <a:alphaModFix amt="35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6AD26-6CF2-49D0-AB34-6D1BC1DD75EF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C7E23-3F79-4E33-8487-C4FC22E3E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yprogram.net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brayl@admin.clio.k12.mi.u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62250"/>
          </a:xfrm>
        </p:spPr>
        <p:txBody>
          <a:bodyPr>
            <a:normAutofit/>
          </a:bodyPr>
          <a:lstStyle/>
          <a:p>
            <a:endParaRPr lang="en-US" sz="54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Bethany </a:t>
            </a:r>
            <a:r>
              <a:rPr lang="en-US" dirty="0" err="1" smtClean="0">
                <a:solidFill>
                  <a:schemeClr val="tx1"/>
                </a:solidFill>
              </a:rPr>
              <a:t>Rayl</a:t>
            </a:r>
            <a:r>
              <a:rPr lang="en-US" dirty="0" smtClean="0">
                <a:solidFill>
                  <a:schemeClr val="tx1"/>
                </a:solidFill>
              </a:rPr>
              <a:t>, Assistant Superintendent for Curriculum and Instruction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71600"/>
            <a:ext cx="7540171" cy="2373459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Based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Michigan Merit Curriculum</a:t>
            </a:r>
          </a:p>
          <a:p>
            <a:r>
              <a:rPr lang="en-US" dirty="0" smtClean="0"/>
              <a:t>Standards Based Curriculum</a:t>
            </a:r>
          </a:p>
          <a:p>
            <a:r>
              <a:rPr lang="en-US" dirty="0" smtClean="0"/>
              <a:t>Project Based</a:t>
            </a:r>
          </a:p>
          <a:p>
            <a:r>
              <a:rPr lang="en-US" dirty="0" smtClean="0"/>
              <a:t>Cross Curricular</a:t>
            </a:r>
          </a:p>
          <a:p>
            <a:r>
              <a:rPr lang="en-US" dirty="0" smtClean="0"/>
              <a:t>Researcher Centered</a:t>
            </a:r>
          </a:p>
          <a:p>
            <a:r>
              <a:rPr lang="en-US" dirty="0" smtClean="0"/>
              <a:t>Proficiency Based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" name="Content Placeholder 16" descr="Light Bulb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0647" r="-100647"/>
          <a:stretch>
            <a:fillRect/>
          </a:stretch>
        </p:blipFill>
        <p:spPr>
          <a:xfrm>
            <a:off x="-838200" y="304800"/>
            <a:ext cx="4710875" cy="2590800"/>
          </a:xfrm>
        </p:spPr>
      </p:pic>
      <p:sp>
        <p:nvSpPr>
          <p:cNvPr id="19" name="Rectangle 18"/>
          <p:cNvSpPr/>
          <p:nvPr/>
        </p:nvSpPr>
        <p:spPr>
          <a:xfrm>
            <a:off x="457200" y="3124200"/>
            <a:ext cx="1828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  <a:ea typeface="Georgia" charset="0"/>
                <a:cs typeface="Georgia" charset="0"/>
              </a:rPr>
              <a:t>Researcher’s Idea</a:t>
            </a:r>
            <a:endParaRPr lang="en-US" dirty="0">
              <a:solidFill>
                <a:prstClr val="black"/>
              </a:solidFill>
              <a:ea typeface="Georgia" charset="0"/>
              <a:cs typeface="Georgia" charset="0"/>
            </a:endParaRPr>
          </a:p>
        </p:txBody>
      </p:sp>
      <p:sp>
        <p:nvSpPr>
          <p:cNvPr id="20" name="AutoShape 6"/>
          <p:cNvSpPr>
            <a:spLocks/>
          </p:cNvSpPr>
          <p:nvPr/>
        </p:nvSpPr>
        <p:spPr bwMode="auto">
          <a:xfrm>
            <a:off x="2514600" y="990600"/>
            <a:ext cx="892969" cy="892969"/>
          </a:xfrm>
          <a:prstGeom prst="rightArrow">
            <a:avLst>
              <a:gd name="adj1" fmla="val 32000"/>
              <a:gd name="adj2" fmla="val 44000"/>
            </a:avLst>
          </a:prstGeom>
          <a:solidFill>
            <a:srgbClr val="800000"/>
          </a:solidFill>
          <a:ln w="12700" cap="flat">
            <a:noFill/>
            <a:miter lim="800000"/>
            <a:headEnd type="none" w="med" len="med"/>
            <a:tailEnd type="none" w="med" len="med"/>
          </a:ln>
          <a:effectLst>
            <a:outerShdw dist="127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AutoShape 7"/>
          <p:cNvSpPr>
            <a:spLocks/>
          </p:cNvSpPr>
          <p:nvPr/>
        </p:nvSpPr>
        <p:spPr bwMode="auto">
          <a:xfrm flipH="1">
            <a:off x="2438400" y="1981200"/>
            <a:ext cx="901898" cy="857250"/>
          </a:xfrm>
          <a:prstGeom prst="rightArrow">
            <a:avLst>
              <a:gd name="adj1" fmla="val 32000"/>
              <a:gd name="adj2" fmla="val 45834"/>
            </a:avLst>
          </a:prstGeom>
          <a:solidFill>
            <a:srgbClr val="800000"/>
          </a:solidFill>
          <a:ln w="12700" cap="flat">
            <a:noFill/>
            <a:miter lim="800000"/>
            <a:headEnd type="none" w="med" len="med"/>
            <a:tailEnd type="none" w="med" len="med"/>
          </a:ln>
          <a:effectLst>
            <a:outerShdw dist="127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838200"/>
            <a:ext cx="5108898" cy="2053828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4800600" y="3200400"/>
            <a:ext cx="2331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a typeface="Georgia" charset="0"/>
                <a:cs typeface="Georgia" charset="0"/>
              </a:rPr>
              <a:t>Dialogue With  Mentor</a:t>
            </a:r>
            <a:endParaRPr lang="en-US" dirty="0"/>
          </a:p>
        </p:txBody>
      </p:sp>
      <p:grpSp>
        <p:nvGrpSpPr>
          <p:cNvPr id="25" name="Group 10"/>
          <p:cNvGrpSpPr>
            <a:grpSpLocks/>
          </p:cNvGrpSpPr>
          <p:nvPr/>
        </p:nvGrpSpPr>
        <p:grpSpPr bwMode="auto">
          <a:xfrm>
            <a:off x="473274" y="3633267"/>
            <a:ext cx="4822031" cy="2724671"/>
            <a:chOff x="0" y="0"/>
            <a:chExt cx="4320" cy="2440"/>
          </a:xfrm>
        </p:grpSpPr>
        <p:sp>
          <p:nvSpPr>
            <p:cNvPr id="26" name="AutoShape 11"/>
            <p:cNvSpPr>
              <a:spLocks/>
            </p:cNvSpPr>
            <p:nvPr/>
          </p:nvSpPr>
          <p:spPr bwMode="auto">
            <a:xfrm rot="5396021">
              <a:off x="407" y="0"/>
              <a:ext cx="800" cy="800"/>
            </a:xfrm>
            <a:prstGeom prst="rightArrow">
              <a:avLst>
                <a:gd name="adj1" fmla="val 32000"/>
                <a:gd name="adj2" fmla="val 44000"/>
              </a:avLst>
            </a:prstGeom>
            <a:solidFill>
              <a:srgbClr val="800000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dist="127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" name="Rectangle 12"/>
            <p:cNvSpPr>
              <a:spLocks/>
            </p:cNvSpPr>
            <p:nvPr/>
          </p:nvSpPr>
          <p:spPr bwMode="auto">
            <a:xfrm>
              <a:off x="1650" y="515"/>
              <a:ext cx="1563" cy="248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dist="12700" algn="ctr" rotWithShape="0">
                <a:srgbClr val="FFFFFF">
                  <a:alpha val="45000"/>
                </a:srgbClr>
              </a:outerShdw>
            </a:effectLst>
          </p:spPr>
          <p:txBody>
            <a:bodyPr wrap="square" lIns="0" tIns="0" rIns="0" bIns="0" anchor="ctr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  <a:ea typeface="Georgia" charset="0"/>
                  <a:cs typeface="Georgia" charset="0"/>
                </a:rPr>
                <a:t>Project Completed</a:t>
              </a:r>
            </a:p>
          </p:txBody>
        </p:sp>
        <p:pic>
          <p:nvPicPr>
            <p:cNvPr id="28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76" y="1184"/>
              <a:ext cx="944" cy="1242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29" name="Picture 1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6" y="1182"/>
              <a:ext cx="952" cy="1237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30" name="Picture 1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44" y="1181"/>
              <a:ext cx="944" cy="1259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31" name="Picture 1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1192"/>
              <a:ext cx="977" cy="124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895616" presetClass="entr" presetSubtype="6092876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707678" y="2339578"/>
            <a:ext cx="2605236" cy="598289"/>
            <a:chOff x="162" y="1688"/>
            <a:chExt cx="2334" cy="536"/>
          </a:xfrm>
        </p:grpSpPr>
        <p:sp>
          <p:nvSpPr>
            <p:cNvPr id="7" name="Rectangle 11"/>
            <p:cNvSpPr>
              <a:spLocks/>
            </p:cNvSpPr>
            <p:nvPr/>
          </p:nvSpPr>
          <p:spPr bwMode="auto">
            <a:xfrm>
              <a:off x="162" y="1976"/>
              <a:ext cx="0" cy="248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dist="12700" algn="ctr" rotWithShape="0">
                <a:srgbClr val="FFFFFF">
                  <a:alpha val="45000"/>
                </a:srgbClr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endParaRPr lang="en-US" dirty="0">
                <a:solidFill>
                  <a:schemeClr val="tx1"/>
                </a:solidFill>
                <a:ea typeface="Georgia" charset="0"/>
                <a:cs typeface="Georgia" charset="0"/>
              </a:endParaRPr>
            </a:p>
          </p:txBody>
        </p:sp>
        <p:sp>
          <p:nvSpPr>
            <p:cNvPr id="6" name="Rectangle 13"/>
            <p:cNvSpPr>
              <a:spLocks/>
            </p:cNvSpPr>
            <p:nvPr/>
          </p:nvSpPr>
          <p:spPr bwMode="auto">
            <a:xfrm>
              <a:off x="1144" y="1688"/>
              <a:ext cx="1352" cy="176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dist="127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526852" y="455414"/>
            <a:ext cx="2788295" cy="2482453"/>
            <a:chOff x="0" y="0"/>
            <a:chExt cx="2498" cy="2224"/>
          </a:xfrm>
        </p:grpSpPr>
        <p:grpSp>
          <p:nvGrpSpPr>
            <p:cNvPr id="10" name="Group 10"/>
            <p:cNvGrpSpPr>
              <a:grpSpLocks/>
            </p:cNvGrpSpPr>
            <p:nvPr/>
          </p:nvGrpSpPr>
          <p:grpSpPr bwMode="auto">
            <a:xfrm>
              <a:off x="0" y="0"/>
              <a:ext cx="2498" cy="2224"/>
              <a:chOff x="0" y="0"/>
              <a:chExt cx="2498" cy="2224"/>
            </a:xfrm>
          </p:grpSpPr>
          <p:sp>
            <p:nvSpPr>
              <p:cNvPr id="12" name="Rectangle 11"/>
              <p:cNvSpPr>
                <a:spLocks/>
              </p:cNvSpPr>
              <p:nvPr/>
            </p:nvSpPr>
            <p:spPr bwMode="auto">
              <a:xfrm>
                <a:off x="162" y="1976"/>
                <a:ext cx="1563" cy="248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  <a:effectLst>
                <a:outerShdw dist="12700" algn="ctr" rotWithShape="0">
                  <a:srgbClr val="FFFFFF">
                    <a:alpha val="45000"/>
                  </a:srgbClr>
                </a:outerShdw>
              </a:effec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>
                    <a:solidFill>
                      <a:schemeClr val="tx1"/>
                    </a:solidFill>
                    <a:ea typeface="Georgia" charset="0"/>
                    <a:cs typeface="Georgia" charset="0"/>
                  </a:rPr>
                  <a:t>Completed Project</a:t>
                </a:r>
              </a:p>
            </p:txBody>
          </p:sp>
          <p:pic>
            <p:nvPicPr>
              <p:cNvPr id="13" name="Picture 1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98" cy="1871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</p:spPr>
          </p:pic>
        </p:grpSp>
        <p:sp>
          <p:nvSpPr>
            <p:cNvPr id="11" name="Rectangle 13"/>
            <p:cNvSpPr>
              <a:spLocks/>
            </p:cNvSpPr>
            <p:nvPr/>
          </p:nvSpPr>
          <p:spPr bwMode="auto">
            <a:xfrm>
              <a:off x="1144" y="1688"/>
              <a:ext cx="1352" cy="176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dist="127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3491508" y="534666"/>
            <a:ext cx="5304235" cy="2403151"/>
            <a:chOff x="0" y="0"/>
            <a:chExt cx="4752" cy="2152"/>
          </a:xfrm>
        </p:grpSpPr>
        <p:sp>
          <p:nvSpPr>
            <p:cNvPr id="15" name="AutoShape 6"/>
            <p:cNvSpPr>
              <a:spLocks/>
            </p:cNvSpPr>
            <p:nvPr/>
          </p:nvSpPr>
          <p:spPr bwMode="auto">
            <a:xfrm>
              <a:off x="0" y="464"/>
              <a:ext cx="800" cy="800"/>
            </a:xfrm>
            <a:prstGeom prst="rightArrow">
              <a:avLst>
                <a:gd name="adj1" fmla="val 32000"/>
                <a:gd name="adj2" fmla="val 44000"/>
              </a:avLst>
            </a:prstGeom>
            <a:solidFill>
              <a:srgbClr val="800000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dist="127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" name="Rectangle 7"/>
            <p:cNvSpPr>
              <a:spLocks/>
            </p:cNvSpPr>
            <p:nvPr/>
          </p:nvSpPr>
          <p:spPr bwMode="auto">
            <a:xfrm>
              <a:off x="831" y="1904"/>
              <a:ext cx="2872" cy="248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dist="12700" algn="ctr" rotWithShape="0">
                <a:srgbClr val="FFFFFF">
                  <a:alpha val="45000"/>
                </a:srgbClr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ea typeface="Georgia" charset="0"/>
                  <a:cs typeface="Georgia" charset="0"/>
                </a:rPr>
                <a:t>Submitted to Subject Area Experts</a:t>
              </a:r>
            </a:p>
          </p:txBody>
        </p:sp>
        <p:pic>
          <p:nvPicPr>
            <p:cNvPr id="17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80" y="0"/>
              <a:ext cx="3872" cy="1728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366117" y="3168924"/>
            <a:ext cx="8403953" cy="3278311"/>
            <a:chOff x="0" y="0"/>
            <a:chExt cx="7529" cy="2936"/>
          </a:xfrm>
        </p:grpSpPr>
        <p:sp>
          <p:nvSpPr>
            <p:cNvPr id="19" name="AutoShape 2"/>
            <p:cNvSpPr>
              <a:spLocks/>
            </p:cNvSpPr>
            <p:nvPr/>
          </p:nvSpPr>
          <p:spPr bwMode="auto">
            <a:xfrm rot="5400000">
              <a:off x="5215" y="0"/>
              <a:ext cx="800" cy="800"/>
            </a:xfrm>
            <a:prstGeom prst="rightArrow">
              <a:avLst>
                <a:gd name="adj1" fmla="val 32000"/>
                <a:gd name="adj2" fmla="val 44000"/>
              </a:avLst>
            </a:prstGeom>
            <a:solidFill>
              <a:srgbClr val="800000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dist="127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792"/>
              <a:ext cx="3851" cy="2144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21" name="Rectangle 4"/>
            <p:cNvSpPr>
              <a:spLocks/>
            </p:cNvSpPr>
            <p:nvPr/>
          </p:nvSpPr>
          <p:spPr bwMode="auto">
            <a:xfrm>
              <a:off x="4185" y="1240"/>
              <a:ext cx="3344" cy="1248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dist="12700" algn="ctr" rotWithShape="0">
                <a:srgbClr val="FFFFFF">
                  <a:alpha val="45000"/>
                </a:srgbClr>
              </a:outerShdw>
            </a:effectLst>
          </p:spPr>
          <p:txBody>
            <a:bodyPr lIns="0" tIns="0" rIns="0" bIns="0" anchor="ctr"/>
            <a:lstStyle/>
            <a:p>
              <a:r>
                <a:rPr lang="en-US">
                  <a:solidFill>
                    <a:schemeClr val="tx1"/>
                  </a:solidFill>
                  <a:ea typeface="Georgia" charset="0"/>
                  <a:cs typeface="Georgia" charset="0"/>
                </a:rPr>
                <a:t>Project Evaluated Based on Michigan High School Content Expectations</a:t>
              </a:r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896768" presetClass="entr" presetSubtype="609294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0896768" presetClass="entr" presetSubtype="6092932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0" y="68580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a typeface="Georgia" charset="0"/>
                <a:cs typeface="Georgia" charset="0"/>
              </a:rPr>
              <a:t>Project Evaluated Based on Michigan High School Content Expectations</a:t>
            </a:r>
            <a:endParaRPr lang="en-US" dirty="0">
              <a:ea typeface="Georgia" charset="0"/>
              <a:cs typeface="Georgia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04800" y="1295400"/>
            <a:ext cx="3798466" cy="4887887"/>
            <a:chOff x="0" y="0"/>
            <a:chExt cx="3403" cy="4378"/>
          </a:xfrm>
        </p:grpSpPr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0" y="153"/>
              <a:ext cx="3403" cy="4225"/>
              <a:chOff x="0" y="153"/>
              <a:chExt cx="3403" cy="4225"/>
            </a:xfrm>
          </p:grpSpPr>
          <p:pic>
            <p:nvPicPr>
              <p:cNvPr id="8" name="Picture 10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0" y="1154"/>
                <a:ext cx="3403" cy="2600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</p:spPr>
          </p:pic>
          <p:sp>
            <p:nvSpPr>
              <p:cNvPr id="9" name="Rectangle 11"/>
              <p:cNvSpPr>
                <a:spLocks/>
              </p:cNvSpPr>
              <p:nvPr/>
            </p:nvSpPr>
            <p:spPr bwMode="auto">
              <a:xfrm>
                <a:off x="41" y="4026"/>
                <a:ext cx="3320" cy="35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  <a:effectLst>
                <a:outerShdw dist="12700" algn="ctr" rotWithShape="0">
                  <a:srgbClr val="FFFFFF">
                    <a:alpha val="45000"/>
                  </a:srgbClr>
                </a:outerShdw>
              </a:effectLst>
            </p:spPr>
            <p:txBody>
              <a:bodyPr lIns="0" tIns="0" rIns="0" bIns="0" anchor="ctr"/>
              <a:lstStyle/>
              <a:p>
                <a:r>
                  <a:rPr lang="en-US">
                    <a:solidFill>
                      <a:schemeClr val="tx1"/>
                    </a:solidFill>
                    <a:ea typeface="Georgia" charset="0"/>
                    <a:cs typeface="Georgia" charset="0"/>
                  </a:rPr>
                  <a:t>Proficiency Award Letter </a:t>
                </a:r>
              </a:p>
            </p:txBody>
          </p:sp>
          <p:sp>
            <p:nvSpPr>
              <p:cNvPr id="10" name="AutoShape 12"/>
              <p:cNvSpPr>
                <a:spLocks/>
              </p:cNvSpPr>
              <p:nvPr/>
            </p:nvSpPr>
            <p:spPr bwMode="auto">
              <a:xfrm rot="7395652">
                <a:off x="1695" y="153"/>
                <a:ext cx="800" cy="800"/>
              </a:xfrm>
              <a:prstGeom prst="rightArrow">
                <a:avLst>
                  <a:gd name="adj1" fmla="val 32000"/>
                  <a:gd name="adj2" fmla="val 44000"/>
                </a:avLst>
              </a:prstGeom>
              <a:solidFill>
                <a:srgbClr val="800000"/>
              </a:solidFill>
              <a:ln w="12700" cap="flat">
                <a:noFill/>
                <a:miter lim="800000"/>
                <a:headEnd type="none" w="med" len="med"/>
                <a:tailEnd type="none" w="med" len="med"/>
              </a:ln>
              <a:effectLst>
                <a:outerShdw dist="127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7" name="Rectangle 13"/>
            <p:cNvSpPr>
              <a:spLocks/>
            </p:cNvSpPr>
            <p:nvPr/>
          </p:nvSpPr>
          <p:spPr bwMode="auto">
            <a:xfrm>
              <a:off x="832" y="2026"/>
              <a:ext cx="1048" cy="10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dist="127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4267200" y="1371600"/>
            <a:ext cx="4697016" cy="4786313"/>
            <a:chOff x="0" y="0"/>
            <a:chExt cx="4208" cy="4287"/>
          </a:xfrm>
        </p:grpSpPr>
        <p:grpSp>
          <p:nvGrpSpPr>
            <p:cNvPr id="12" name="Group 3"/>
            <p:cNvGrpSpPr>
              <a:grpSpLocks/>
            </p:cNvGrpSpPr>
            <p:nvPr/>
          </p:nvGrpSpPr>
          <p:grpSpPr bwMode="auto">
            <a:xfrm>
              <a:off x="0" y="159"/>
              <a:ext cx="4208" cy="4128"/>
              <a:chOff x="0" y="159"/>
              <a:chExt cx="4208" cy="4128"/>
            </a:xfrm>
          </p:grpSpPr>
          <p:sp>
            <p:nvSpPr>
              <p:cNvPr id="14" name="AutoShape 4"/>
              <p:cNvSpPr>
                <a:spLocks/>
              </p:cNvSpPr>
              <p:nvPr/>
            </p:nvSpPr>
            <p:spPr bwMode="auto">
              <a:xfrm rot="3214394">
                <a:off x="1696" y="159"/>
                <a:ext cx="800" cy="800"/>
              </a:xfrm>
              <a:prstGeom prst="rightArrow">
                <a:avLst>
                  <a:gd name="adj1" fmla="val 32000"/>
                  <a:gd name="adj2" fmla="val 44000"/>
                </a:avLst>
              </a:prstGeom>
              <a:solidFill>
                <a:srgbClr val="800000"/>
              </a:solidFill>
              <a:ln w="12700" cap="flat">
                <a:noFill/>
                <a:miter lim="800000"/>
                <a:headEnd type="none" w="med" len="med"/>
                <a:tailEnd type="none" w="med" len="med"/>
              </a:ln>
              <a:effectLst>
                <a:outerShdw dist="127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" name="Rectangle 5"/>
              <p:cNvSpPr>
                <a:spLocks/>
              </p:cNvSpPr>
              <p:nvPr/>
            </p:nvSpPr>
            <p:spPr bwMode="auto">
              <a:xfrm>
                <a:off x="1" y="3039"/>
                <a:ext cx="3840" cy="1248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  <a:effectLst>
                <a:outerShdw dist="12700" algn="ctr" rotWithShape="0">
                  <a:srgbClr val="FFFFFF">
                    <a:alpha val="45000"/>
                  </a:srgbClr>
                </a:outerShdw>
              </a:effectLst>
            </p:spPr>
            <p:txBody>
              <a:bodyPr lIns="0" tIns="0" rIns="0" bIns="0" anchor="ctr"/>
              <a:lstStyle/>
              <a:p>
                <a:r>
                  <a:rPr lang="en-US">
                    <a:solidFill>
                      <a:schemeClr val="tx1"/>
                    </a:solidFill>
                    <a:ea typeface="Georgia" charset="0"/>
                    <a:cs typeface="Georgia" charset="0"/>
                  </a:rPr>
                  <a:t>Researcher and Mentor Emailed With Project Evaluation and Suggestions</a:t>
                </a:r>
              </a:p>
            </p:txBody>
          </p:sp>
          <p:pic>
            <p:nvPicPr>
              <p:cNvPr id="16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0" y="1161"/>
                <a:ext cx="4208" cy="1596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</p:spPr>
          </p:pic>
        </p:grpSp>
        <p:sp>
          <p:nvSpPr>
            <p:cNvPr id="13" name="Rectangle 7"/>
            <p:cNvSpPr>
              <a:spLocks/>
            </p:cNvSpPr>
            <p:nvPr/>
          </p:nvSpPr>
          <p:spPr bwMode="auto">
            <a:xfrm>
              <a:off x="2456" y="1199"/>
              <a:ext cx="992" cy="472"/>
            </a:xfrm>
            <a:prstGeom prst="rect">
              <a:avLst/>
            </a:prstGeom>
            <a:solidFill>
              <a:srgbClr val="1F1600"/>
            </a:solidFill>
            <a:ln w="12700" cap="flat">
              <a:noFill/>
              <a:miter lim="800000"/>
              <a:headEnd type="none" w="med" len="med"/>
              <a:tailEnd type="none" w="med" len="med"/>
            </a:ln>
            <a:effectLst>
              <a:outerShdw dist="12700" algn="ctr" rotWithShape="0">
                <a:schemeClr val="bg2">
                  <a:alpha val="50000"/>
                </a:schemeClr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897152" presetClass="entr" presetSubtype="6092996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0897152" presetClass="entr" presetSubtype="406469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52600"/>
            <a:ext cx="8610600" cy="2737671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9" y="457200"/>
            <a:ext cx="7619999" cy="59436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Bethany </a:t>
            </a:r>
            <a:r>
              <a:rPr lang="en-US" dirty="0" err="1" smtClean="0"/>
              <a:t>Rayl</a:t>
            </a:r>
            <a:r>
              <a:rPr lang="en-US" dirty="0" smtClean="0"/>
              <a:t>, Clio Area Schools</a:t>
            </a:r>
          </a:p>
          <a:p>
            <a:pPr lvl="1"/>
            <a:r>
              <a:rPr lang="en-US" dirty="0" smtClean="0"/>
              <a:t>(810) 591-7483</a:t>
            </a:r>
          </a:p>
          <a:p>
            <a:pPr lvl="1"/>
            <a:r>
              <a:rPr lang="en-US" dirty="0" smtClean="0">
                <a:hlinkClick r:id="rId2"/>
              </a:rPr>
              <a:t>brayl@admin.clio.k12.mi.us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www.wayprogram.net</a:t>
            </a:r>
            <a:endParaRPr lang="en-US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5105400"/>
            <a:ext cx="4953000" cy="155908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Clio Global Academy?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Innovative</a:t>
            </a:r>
          </a:p>
          <a:p>
            <a:r>
              <a:rPr lang="en-US" dirty="0" smtClean="0"/>
              <a:t>Project Based</a:t>
            </a:r>
          </a:p>
          <a:p>
            <a:r>
              <a:rPr lang="en-US" dirty="0" smtClean="0"/>
              <a:t>Individualized</a:t>
            </a:r>
          </a:p>
          <a:p>
            <a:r>
              <a:rPr lang="en-US" dirty="0" smtClean="0"/>
              <a:t>“Researcher” (student) Centered</a:t>
            </a:r>
          </a:p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 Development</a:t>
            </a:r>
          </a:p>
          <a:p>
            <a:r>
              <a:rPr lang="en-US" dirty="0" smtClean="0"/>
              <a:t>Virtual High School</a:t>
            </a:r>
          </a:p>
          <a:p>
            <a:r>
              <a:rPr lang="en-US" dirty="0" smtClean="0"/>
              <a:t>Program for At-Risk Youth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Did the Program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Partnership with Inclusion US (the WAY Program)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Based on </a:t>
            </a:r>
            <a:r>
              <a:rPr lang="en-US" dirty="0" err="1" smtClean="0"/>
              <a:t>NotSchool</a:t>
            </a:r>
            <a:r>
              <a:rPr lang="en-US" dirty="0" smtClean="0"/>
              <a:t> from the United Kingdom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10 years</a:t>
            </a:r>
            <a:endParaRPr lang="en-US" dirty="0" smtClean="0"/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10000 </a:t>
            </a:r>
            <a:r>
              <a:rPr lang="en-US" dirty="0" smtClean="0"/>
              <a:t>students</a:t>
            </a:r>
          </a:p>
          <a:p>
            <a:pPr lvl="2">
              <a:buFont typeface="Wingdings" pitchFamily="2" charset="2"/>
              <a:buChar char="Ø"/>
            </a:pPr>
            <a:r>
              <a:rPr lang="en-US" smtClean="0"/>
              <a:t>98% </a:t>
            </a:r>
            <a:r>
              <a:rPr lang="en-US" dirty="0" smtClean="0"/>
              <a:t>success rate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Do We Service?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At-Risk, High School Aged Youth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60 Researchers in the First Cohort (Feb 2010)</a:t>
            </a:r>
          </a:p>
          <a:p>
            <a:pPr lvl="1"/>
            <a:r>
              <a:rPr lang="en-US" dirty="0" smtClean="0"/>
              <a:t>31 Males; 29 Females</a:t>
            </a:r>
          </a:p>
          <a:p>
            <a:pPr lvl="1"/>
            <a:r>
              <a:rPr lang="en-US" dirty="0" smtClean="0"/>
              <a:t>All Four Grade Levels (9</a:t>
            </a:r>
            <a:r>
              <a:rPr lang="en-US" baseline="30000" dirty="0" smtClean="0"/>
              <a:t>th</a:t>
            </a:r>
            <a:r>
              <a:rPr lang="en-US" dirty="0" smtClean="0"/>
              <a:t>-12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13 Home Cities</a:t>
            </a:r>
          </a:p>
          <a:p>
            <a:pPr lvl="1"/>
            <a:r>
              <a:rPr lang="en-US" dirty="0" smtClean="0"/>
              <a:t>40 Previous Schools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for Clio Global Academy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Found program in November 2009</a:t>
            </a:r>
          </a:p>
          <a:p>
            <a:endParaRPr lang="en-US" dirty="0" smtClean="0"/>
          </a:p>
          <a:p>
            <a:r>
              <a:rPr lang="en-US" dirty="0" smtClean="0"/>
              <a:t>Board approved moving forward in December 2009</a:t>
            </a:r>
          </a:p>
          <a:p>
            <a:endParaRPr lang="en-US" dirty="0" smtClean="0"/>
          </a:p>
          <a:p>
            <a:r>
              <a:rPr lang="en-US" dirty="0" smtClean="0"/>
              <a:t>Trained staff and purchased equipment in January 2010</a:t>
            </a:r>
          </a:p>
          <a:p>
            <a:endParaRPr lang="en-US" dirty="0" smtClean="0"/>
          </a:p>
          <a:p>
            <a:r>
              <a:rPr lang="en-US" dirty="0" smtClean="0"/>
              <a:t>Inducted 60 researchers in February 2010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with 60 researchers in February 2010.</a:t>
            </a:r>
          </a:p>
          <a:p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027" dirty="0" smtClean="0"/>
              <a:t>Program now has 240 researchers with over 200 students on a waiting list!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3027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027" dirty="0" smtClean="0"/>
              <a:t>Have received phone inquiries from across the State of Michigan (as well as from other states).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Re-engage students</a:t>
            </a:r>
          </a:p>
          <a:p>
            <a:r>
              <a:rPr lang="en-US" dirty="0" smtClean="0"/>
              <a:t>Put education in the hands of the student</a:t>
            </a:r>
          </a:p>
          <a:p>
            <a:r>
              <a:rPr lang="en-US" dirty="0" smtClean="0"/>
              <a:t>Offer a high school diploma</a:t>
            </a:r>
          </a:p>
          <a:p>
            <a:r>
              <a:rPr lang="en-US" dirty="0" smtClean="0"/>
              <a:t>Provide the researcher’s (student’s) tools:</a:t>
            </a:r>
          </a:p>
          <a:p>
            <a:pPr lvl="1"/>
            <a:r>
              <a:rPr lang="en-US" dirty="0" smtClean="0"/>
              <a:t>iMac Computer</a:t>
            </a:r>
          </a:p>
          <a:p>
            <a:pPr lvl="1"/>
            <a:r>
              <a:rPr lang="en-US" dirty="0" smtClean="0"/>
              <a:t>Digital Camera</a:t>
            </a:r>
          </a:p>
          <a:p>
            <a:pPr lvl="1"/>
            <a:r>
              <a:rPr lang="en-US" dirty="0" smtClean="0"/>
              <a:t>Internet Connectivity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Do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team has one team leader, 10 mentors, and 60 researchers</a:t>
            </a:r>
          </a:p>
          <a:p>
            <a:endParaRPr lang="en-US" dirty="0" smtClean="0"/>
          </a:p>
          <a:p>
            <a:r>
              <a:rPr lang="en-US" dirty="0" smtClean="0"/>
              <a:t>One mentor for each six students</a:t>
            </a:r>
          </a:p>
          <a:p>
            <a:pPr lvl="1"/>
            <a:r>
              <a:rPr lang="en-US" dirty="0" smtClean="0"/>
              <a:t>Individualized communication</a:t>
            </a:r>
          </a:p>
          <a:p>
            <a:pPr lvl="1"/>
            <a:endParaRPr lang="en-US" dirty="0"/>
          </a:p>
          <a:p>
            <a:pPr marL="0" lvl="1">
              <a:buFont typeface="Arial" pitchFamily="34" charset="0"/>
              <a:buChar char="•"/>
            </a:pPr>
            <a:r>
              <a:rPr lang="en-US" dirty="0" smtClean="0"/>
              <a:t>Cyber Experts to assess proficiencies</a:t>
            </a:r>
          </a:p>
          <a:p>
            <a:pPr marL="0" lvl="1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Learning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365 days per year</a:t>
            </a:r>
          </a:p>
          <a:p>
            <a:r>
              <a:rPr lang="en-US" dirty="0" smtClean="0"/>
              <a:t>24 hours per day</a:t>
            </a:r>
          </a:p>
          <a:p>
            <a:r>
              <a:rPr lang="en-US" dirty="0" smtClean="0"/>
              <a:t>Adult online at all times for support and advice</a:t>
            </a:r>
          </a:p>
          <a:p>
            <a:r>
              <a:rPr lang="en-US" dirty="0" smtClean="0"/>
              <a:t>Secure learning environment</a:t>
            </a:r>
          </a:p>
          <a:p>
            <a:r>
              <a:rPr lang="en-US" dirty="0" smtClean="0"/>
              <a:t>Ability to collaborate with others </a:t>
            </a:r>
          </a:p>
          <a:p>
            <a:pPr lvl="1"/>
            <a:r>
              <a:rPr lang="en-US" dirty="0" smtClean="0"/>
              <a:t>Includes the international portal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369</Words>
  <Application>Microsoft Macintosh PowerPoint</Application>
  <PresentationFormat>On-screen Show (4:3)</PresentationFormat>
  <Paragraphs>83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What is the Clio Global Academy?</vt:lpstr>
      <vt:lpstr>Where Did the Program Come From?</vt:lpstr>
      <vt:lpstr>Who Do We Service?</vt:lpstr>
      <vt:lpstr>Timeline for Clio Global Academy</vt:lpstr>
      <vt:lpstr>Program Growth</vt:lpstr>
      <vt:lpstr>What Do We Do?</vt:lpstr>
      <vt:lpstr>How Do We Do This?</vt:lpstr>
      <vt:lpstr>The Learning Community</vt:lpstr>
      <vt:lpstr>Project Based Learning</vt:lpstr>
      <vt:lpstr>Slide 11</vt:lpstr>
      <vt:lpstr>Slide 12</vt:lpstr>
      <vt:lpstr>Slide 13</vt:lpstr>
      <vt:lpstr>Slide 14</vt:lpstr>
      <vt:lpstr>Slide 15</vt:lpstr>
      <vt:lpstr>Contact Information</vt:lpstr>
    </vt:vector>
  </TitlesOfParts>
  <Company>Clio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Clio Global Academy</dc:title>
  <dc:creator>CMS085601</dc:creator>
  <cp:lastModifiedBy>Bethany Rayl</cp:lastModifiedBy>
  <cp:revision>27</cp:revision>
  <dcterms:created xsi:type="dcterms:W3CDTF">2011-03-20T13:24:33Z</dcterms:created>
  <dcterms:modified xsi:type="dcterms:W3CDTF">2011-03-20T13:25:05Z</dcterms:modified>
</cp:coreProperties>
</file>